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3"/>
  </p:notesMasterIdLst>
  <p:handoutMasterIdLst>
    <p:handoutMasterId r:id="rId24"/>
  </p:handoutMasterIdLst>
  <p:sldIdLst>
    <p:sldId id="271" r:id="rId2"/>
    <p:sldId id="357" r:id="rId3"/>
    <p:sldId id="327" r:id="rId4"/>
    <p:sldId id="330" r:id="rId5"/>
    <p:sldId id="354" r:id="rId6"/>
    <p:sldId id="342" r:id="rId7"/>
    <p:sldId id="331" r:id="rId8"/>
    <p:sldId id="343" r:id="rId9"/>
    <p:sldId id="344" r:id="rId10"/>
    <p:sldId id="356" r:id="rId11"/>
    <p:sldId id="346" r:id="rId12"/>
    <p:sldId id="350" r:id="rId13"/>
    <p:sldId id="347" r:id="rId14"/>
    <p:sldId id="332" r:id="rId15"/>
    <p:sldId id="355" r:id="rId16"/>
    <p:sldId id="358" r:id="rId17"/>
    <p:sldId id="360" r:id="rId18"/>
    <p:sldId id="359" r:id="rId19"/>
    <p:sldId id="276" r:id="rId20"/>
    <p:sldId id="352" r:id="rId21"/>
    <p:sldId id="353" r:id="rId22"/>
  </p:sldIdLst>
  <p:sldSz cx="9144000" cy="6858000" type="screen4x3"/>
  <p:notesSz cx="6881813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737" autoAdjust="0"/>
  </p:normalViewPr>
  <p:slideViewPr>
    <p:cSldViewPr>
      <p:cViewPr>
        <p:scale>
          <a:sx n="100" d="100"/>
          <a:sy n="100" d="100"/>
        </p:scale>
        <p:origin x="-6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pPr>
              <a:defRPr/>
            </a:pPr>
            <a:fld id="{63B73190-E053-46E7-B43E-438C831CBE68}" type="datetimeFigureOut">
              <a:rPr lang="en-US"/>
              <a:pPr>
                <a:defRPr/>
              </a:pPr>
              <a:t>11/6/2010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82913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8829675"/>
            <a:ext cx="2982912" cy="465138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pPr>
              <a:defRPr/>
            </a:pPr>
            <a:fld id="{BB2F9C00-563D-4160-9B62-A182849C68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7313" y="0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416425"/>
            <a:ext cx="55054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11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11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7313" y="8829675"/>
            <a:ext cx="298291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F113244-9224-4FAA-9AE2-30195F204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113244-9224-4FAA-9AE2-30195F20426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41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5162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63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BDA3F4-8278-4BA4-9C05-E7046F115F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BBD5A5-05EC-4FC3-92FB-1709098C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425AC0-58DF-4E4E-880F-04C330CD97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FDD4B-405A-4D3F-933B-204BEBF2D0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0D8BC-A846-446F-88F1-8725C7E231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F21AE-8773-4DFB-AA76-E74B88C95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8CF15-D0AC-472A-826E-399C63B492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5E43E7-FAD4-4537-9123-CD1DA5BDD3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49640-C937-46A3-B496-9F503B7D37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EBB7E-CF81-44A9-A601-9F4DA3DB17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AC324-FE55-47DE-9BA5-735FCC6705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064BA4-F42D-45E0-B95A-193BD202F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1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2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3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4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5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6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7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8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09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0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2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3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4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5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6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7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0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1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2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3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4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5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6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7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8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29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0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1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2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3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134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68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136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37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4138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39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40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1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42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4841F61B-F9F5-4F42-864E-1340DADD82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7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5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6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703387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FFFF00"/>
                </a:solidFill>
              </a:rPr>
              <a:t>Planning for Transition from Pediatric to Adult Health Care for Youth with Mobility Limitation 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743200"/>
            <a:ext cx="8229600" cy="3387725"/>
          </a:xfrm>
        </p:spPr>
        <p:txBody>
          <a:bodyPr/>
          <a:lstStyle/>
          <a:p>
            <a:pPr algn="ctr" eaLnBrk="1" hangingPunct="1">
              <a:buNone/>
              <a:defRPr/>
            </a:pPr>
            <a:r>
              <a:rPr lang="en-US" sz="2800" dirty="0" smtClean="0"/>
              <a:t>Todd C. Edwards, PhD, Janice F. Bell, PhD, MPH, Donald L. Patrick, PhD, MSPH</a:t>
            </a:r>
          </a:p>
          <a:p>
            <a:pPr algn="ctr" eaLnBrk="1" hangingPunct="1">
              <a:buNone/>
              <a:defRPr/>
            </a:pPr>
            <a:r>
              <a:rPr lang="en-US" sz="2800" dirty="0" smtClean="0"/>
              <a:t>University of Washington</a:t>
            </a:r>
          </a:p>
          <a:p>
            <a:pPr algn="ctr" eaLnBrk="1" hangingPunct="1">
              <a:buNone/>
              <a:defRPr/>
            </a:pPr>
            <a:r>
              <a:rPr lang="en-US" sz="2800" dirty="0" smtClean="0"/>
              <a:t>Dept. of Health Services</a:t>
            </a:r>
          </a:p>
          <a:p>
            <a:pPr algn="ctr" eaLnBrk="1" hangingPunct="1">
              <a:buNone/>
              <a:defRPr/>
            </a:pPr>
            <a:endParaRPr lang="en-US" sz="28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American Public Health Assoc. Annual Mtg.</a:t>
            </a:r>
          </a:p>
          <a:p>
            <a:pPr algn="ctr" eaLnBrk="1" hangingPunct="1"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en-US" sz="2800" dirty="0" smtClean="0"/>
              <a:t>Denver -- November 8,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Study Outcomes: Transition Planning and Health Care Transition Advice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lvl="0"/>
            <a:r>
              <a:rPr lang="en-US" sz="2400" dirty="0" smtClean="0"/>
              <a:t>Transition Planning:  Meets criteria for receiving services necessary to making transition to all aspects of adult life, including health care, work, and independence</a:t>
            </a:r>
          </a:p>
          <a:p>
            <a:pPr lvl="0"/>
            <a:endParaRPr lang="en-US" sz="2400" dirty="0" smtClean="0"/>
          </a:p>
          <a:p>
            <a:pPr lvl="0"/>
            <a:r>
              <a:rPr lang="en-US" sz="2400" dirty="0" smtClean="0"/>
              <a:t>Health Care Transition Advice: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smtClean="0"/>
              <a:t>Provider discussed shift to an adult provider, if necessary;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smtClean="0"/>
              <a:t>Provider discussed future health care needs, if necessary; 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smtClean="0"/>
              <a:t>Provider discussed future health insurance care needs, if necessary;</a:t>
            </a:r>
          </a:p>
          <a:p>
            <a:pPr marL="457200" lvl="0" indent="-457200">
              <a:buFont typeface="+mj-lt"/>
              <a:buAutoNum type="arabicPeriod"/>
            </a:pPr>
            <a:r>
              <a:rPr lang="en-US" sz="2200" dirty="0" smtClean="0"/>
              <a:t>Provider encouraged youth to engage in age-appropriate self care (ages 13-17 only)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560387"/>
          </a:xfrm>
        </p:spPr>
        <p:txBody>
          <a:bodyPr/>
          <a:lstStyle/>
          <a:p>
            <a:r>
              <a:rPr lang="en-US" sz="3200" dirty="0" smtClean="0">
                <a:solidFill>
                  <a:srgbClr val="FFFF00"/>
                </a:solidFill>
              </a:rPr>
              <a:t>Covariates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sz="2400" dirty="0" smtClean="0"/>
              <a:t>All analytic models controlled for variables</a:t>
            </a:r>
            <a:r>
              <a:rPr lang="en-US" sz="2400" baseline="30000" dirty="0" smtClean="0"/>
              <a:t> </a:t>
            </a:r>
            <a:r>
              <a:rPr lang="en-US" sz="2400" dirty="0" smtClean="0"/>
              <a:t>expected to confound relations between mobility limitation and transition planning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Sex, Age</a:t>
            </a:r>
            <a:r>
              <a:rPr lang="en-US" sz="2700" dirty="0" smtClean="0"/>
              <a:t>, </a:t>
            </a:r>
            <a:r>
              <a:rPr lang="en-US" sz="2700" dirty="0" smtClean="0"/>
              <a:t>Race/ethnicity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Census </a:t>
            </a:r>
            <a:r>
              <a:rPr lang="en-US" sz="2700" dirty="0" smtClean="0"/>
              <a:t>region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Family structure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Family income </a:t>
            </a:r>
            <a:r>
              <a:rPr lang="en-US" sz="2700" dirty="0" smtClean="0"/>
              <a:t>(% </a:t>
            </a:r>
            <a:r>
              <a:rPr lang="en-US" sz="2700" dirty="0" smtClean="0"/>
              <a:t>federal </a:t>
            </a:r>
            <a:r>
              <a:rPr lang="en-US" sz="2700" dirty="0" smtClean="0"/>
              <a:t>poverty </a:t>
            </a:r>
            <a:r>
              <a:rPr lang="en-US" sz="2700" dirty="0" smtClean="0"/>
              <a:t>line) 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Health insurance status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Highest education </a:t>
            </a:r>
            <a:r>
              <a:rPr lang="en-US" sz="2700" dirty="0" smtClean="0"/>
              <a:t>anyone </a:t>
            </a:r>
            <a:r>
              <a:rPr lang="en-US" sz="2700" dirty="0" smtClean="0"/>
              <a:t>in </a:t>
            </a:r>
            <a:r>
              <a:rPr lang="en-US" sz="2700" dirty="0" smtClean="0"/>
              <a:t>household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S</a:t>
            </a:r>
            <a:r>
              <a:rPr lang="en-US" sz="2700" dirty="0" smtClean="0"/>
              <a:t>everity </a:t>
            </a:r>
            <a:r>
              <a:rPr lang="en-US" sz="2700" dirty="0" smtClean="0"/>
              <a:t>of the youth’s </a:t>
            </a:r>
            <a:r>
              <a:rPr lang="en-US" sz="2700" dirty="0" smtClean="0"/>
              <a:t>condition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Youth prescription </a:t>
            </a:r>
            <a:r>
              <a:rPr lang="en-US" sz="2700" dirty="0" smtClean="0"/>
              <a:t>drugs</a:t>
            </a:r>
            <a:endParaRPr lang="en-US" sz="27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700" dirty="0" smtClean="0"/>
              <a:t>S</a:t>
            </a:r>
            <a:r>
              <a:rPr lang="en-US" sz="2700" dirty="0" smtClean="0"/>
              <a:t>chool </a:t>
            </a:r>
            <a:r>
              <a:rPr lang="en-US" sz="2700" dirty="0" smtClean="0"/>
              <a:t>absences </a:t>
            </a:r>
            <a:r>
              <a:rPr lang="en-US" sz="2700" dirty="0" smtClean="0"/>
              <a:t>prior </a:t>
            </a:r>
            <a:r>
              <a:rPr lang="en-US" sz="2700" dirty="0" smtClean="0"/>
              <a:t>year  </a:t>
            </a:r>
            <a:r>
              <a:rPr lang="en-US" sz="2200" dirty="0" smtClean="0"/>
              <a:t>  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Statistical Analysis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Cross-sectional analysis of associations between mobility limitation, medical home, and transition planning</a:t>
            </a:r>
          </a:p>
          <a:p>
            <a:pPr>
              <a:defRPr/>
            </a:pPr>
            <a:endParaRPr lang="en-US" sz="2800" dirty="0" smtClean="0"/>
          </a:p>
          <a:p>
            <a:r>
              <a:rPr lang="en-US" sz="2800" dirty="0" smtClean="0"/>
              <a:t>Logistic regression, controlling for covariates</a:t>
            </a:r>
          </a:p>
          <a:p>
            <a:pPr lvl="1"/>
            <a:r>
              <a:rPr lang="en-US" dirty="0" smtClean="0"/>
              <a:t>With and without medical home</a:t>
            </a:r>
          </a:p>
          <a:p>
            <a:pPr lvl="1"/>
            <a:r>
              <a:rPr lang="en-US" dirty="0" smtClean="0"/>
              <a:t>Stratified by mobility limitation</a:t>
            </a:r>
          </a:p>
          <a:p>
            <a:pPr lvl="1"/>
            <a:r>
              <a:rPr lang="en-US" dirty="0" smtClean="0"/>
              <a:t>Survey-weighted estimates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Stata</a:t>
            </a:r>
            <a:r>
              <a:rPr lang="en-US" sz="2800" dirty="0" smtClean="0"/>
              <a:t> (College Station, TX) Version </a:t>
            </a:r>
            <a:r>
              <a:rPr lang="en-US" sz="2800" dirty="0" smtClean="0"/>
              <a:t>10.1</a:t>
            </a:r>
            <a:endParaRPr lang="en-US" sz="2800" dirty="0" smtClean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77812"/>
            <a:ext cx="8381999" cy="6275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017587"/>
          </a:xfrm>
        </p:spPr>
        <p:txBody>
          <a:bodyPr/>
          <a:lstStyle/>
          <a:p>
            <a:pPr>
              <a:defRPr/>
            </a:pPr>
            <a:r>
              <a:rPr lang="en-US" sz="3400" dirty="0" smtClean="0">
                <a:solidFill>
                  <a:srgbClr val="FFFF00"/>
                </a:solidFill>
              </a:rPr>
              <a:t>Results: Receipt of Pediatric Care Only</a:t>
            </a:r>
            <a:endParaRPr lang="en-US" sz="34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495800"/>
          </a:xfrm>
        </p:spPr>
        <p:txBody>
          <a:bodyPr/>
          <a:lstStyle/>
          <a:p>
            <a:pPr>
              <a:defRPr/>
            </a:pPr>
            <a:r>
              <a:rPr lang="en-US" sz="3000" dirty="0" smtClean="0"/>
              <a:t>Youth with mobility limitation (65%) were more likely than those with other special health care needs (59%) to report that their medical provider treated children only:</a:t>
            </a:r>
          </a:p>
          <a:p>
            <a:pPr>
              <a:defRPr/>
            </a:pPr>
            <a:endParaRPr lang="en-US" sz="3000" dirty="0" smtClean="0"/>
          </a:p>
          <a:p>
            <a:pPr>
              <a:buNone/>
              <a:defRPr/>
            </a:pPr>
            <a:r>
              <a:rPr lang="en-US" sz="2800" dirty="0" smtClean="0"/>
              <a:t>Adjusted Odds Ratio = 1.28; 95% CI: [1.07, 1.53]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endParaRPr lang="en-US" sz="2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solidFill>
                  <a:srgbClr val="FFFF00"/>
                </a:solidFill>
              </a:rPr>
              <a:t>Transition </a:t>
            </a:r>
            <a:r>
              <a:rPr lang="en-US" sz="3000" dirty="0" smtClean="0">
                <a:solidFill>
                  <a:srgbClr val="FFFF00"/>
                </a:solidFill>
              </a:rPr>
              <a:t>Planning and Advice in Mobility Limitation and All Other CSHCN</a:t>
            </a:r>
            <a:endParaRPr lang="en-US" sz="3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524000"/>
            <a:ext cx="8458199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229600" cy="609600"/>
          </a:xfrm>
        </p:spPr>
        <p:txBody>
          <a:bodyPr/>
          <a:lstStyle/>
          <a:p>
            <a:r>
              <a:rPr lang="en-US" sz="3000" dirty="0" smtClean="0">
                <a:solidFill>
                  <a:srgbClr val="FFFF00"/>
                </a:solidFill>
              </a:rPr>
              <a:t>Youth with Mobility Limitation: </a:t>
            </a:r>
            <a:r>
              <a:rPr lang="en-US" sz="3000" dirty="0" smtClean="0">
                <a:solidFill>
                  <a:srgbClr val="FFFF00"/>
                </a:solidFill>
              </a:rPr>
              <a:t/>
            </a:r>
            <a:br>
              <a:rPr lang="en-US" sz="3000" dirty="0" smtClean="0">
                <a:solidFill>
                  <a:srgbClr val="FFFF00"/>
                </a:solidFill>
              </a:rPr>
            </a:br>
            <a:r>
              <a:rPr lang="en-US" sz="3000" dirty="0" smtClean="0">
                <a:solidFill>
                  <a:srgbClr val="FFFF00"/>
                </a:solidFill>
              </a:rPr>
              <a:t>Medical </a:t>
            </a:r>
            <a:r>
              <a:rPr lang="en-US" sz="3000" dirty="0" smtClean="0">
                <a:solidFill>
                  <a:srgbClr val="FFFF00"/>
                </a:solidFill>
              </a:rPr>
              <a:t>Home </a:t>
            </a:r>
            <a:r>
              <a:rPr lang="en-US" sz="3000" dirty="0" smtClean="0">
                <a:solidFill>
                  <a:srgbClr val="FFFF00"/>
                </a:solidFill>
              </a:rPr>
              <a:t>and Transition Planning </a:t>
            </a:r>
            <a:r>
              <a:rPr lang="en-US" sz="3200" dirty="0" smtClean="0">
                <a:solidFill>
                  <a:srgbClr val="FFFF00"/>
                </a:solidFill>
              </a:rPr>
              <a:t/>
            </a:r>
            <a:br>
              <a:rPr lang="en-US" sz="3200" dirty="0" smtClean="0">
                <a:solidFill>
                  <a:srgbClr val="FFFF00"/>
                </a:solidFill>
              </a:rPr>
            </a:br>
            <a:endParaRPr lang="en-US" sz="24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676400"/>
            <a:ext cx="80010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solidFill>
                  <a:srgbClr val="FFFF00"/>
                </a:solidFill>
              </a:rPr>
              <a:t>Youth with Mobility Limitation: </a:t>
            </a:r>
            <a:r>
              <a:rPr lang="en-US" sz="3000" dirty="0" smtClean="0">
                <a:solidFill>
                  <a:srgbClr val="FFFF00"/>
                </a:solidFill>
              </a:rPr>
              <a:t/>
            </a:r>
            <a:br>
              <a:rPr lang="en-US" sz="3000" dirty="0" smtClean="0">
                <a:solidFill>
                  <a:srgbClr val="FFFF00"/>
                </a:solidFill>
              </a:rPr>
            </a:br>
            <a:r>
              <a:rPr lang="en-US" sz="3000" dirty="0" smtClean="0">
                <a:solidFill>
                  <a:srgbClr val="FFFF00"/>
                </a:solidFill>
              </a:rPr>
              <a:t>Medical </a:t>
            </a:r>
            <a:r>
              <a:rPr lang="en-US" sz="3000" dirty="0" smtClean="0">
                <a:solidFill>
                  <a:srgbClr val="FFFF00"/>
                </a:solidFill>
              </a:rPr>
              <a:t>Home and Receipt of </a:t>
            </a:r>
            <a:r>
              <a:rPr lang="en-US" sz="3000" dirty="0" smtClean="0">
                <a:solidFill>
                  <a:srgbClr val="FFFF00"/>
                </a:solidFill>
              </a:rPr>
              <a:t/>
            </a:r>
            <a:br>
              <a:rPr lang="en-US" sz="3000" dirty="0" smtClean="0">
                <a:solidFill>
                  <a:srgbClr val="FFFF00"/>
                </a:solidFill>
              </a:rPr>
            </a:br>
            <a:r>
              <a:rPr lang="en-US" sz="3000" dirty="0" smtClean="0">
                <a:solidFill>
                  <a:srgbClr val="FFFF00"/>
                </a:solidFill>
              </a:rPr>
              <a:t>Transition </a:t>
            </a:r>
            <a:r>
              <a:rPr lang="en-US" sz="3000" dirty="0" smtClean="0">
                <a:solidFill>
                  <a:srgbClr val="FFFF00"/>
                </a:solidFill>
              </a:rPr>
              <a:t>Planning Advice</a:t>
            </a:r>
            <a:endParaRPr lang="en-US" sz="3000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6705600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200" dirty="0" smtClean="0">
                <a:solidFill>
                  <a:srgbClr val="FFFF00"/>
                </a:solidFill>
              </a:rPr>
              <a:t>Summary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Youth with mobility limitation in pediatric care are less likely to receive transition planning advice than are other CSHCN.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Care in a medical home is associated with receipt of transition planning advice in this </a:t>
            </a:r>
            <a:r>
              <a:rPr lang="en-US" dirty="0" smtClean="0"/>
              <a:t>population.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12787"/>
          </a:xfrm>
        </p:spPr>
        <p:txBody>
          <a:bodyPr/>
          <a:lstStyle/>
          <a:p>
            <a:pPr eaLnBrk="1" hangingPunct="1">
              <a:defRPr/>
            </a:pPr>
            <a:r>
              <a:rPr lang="en-US" sz="4200" dirty="0" smtClean="0">
                <a:solidFill>
                  <a:srgbClr val="FFFF00"/>
                </a:solidFill>
              </a:rPr>
              <a:t>Summary (cont.)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371600"/>
            <a:ext cx="8686800" cy="518160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For youth with mobility limitation, family- centered and coordinated care is </a:t>
            </a:r>
            <a:r>
              <a:rPr lang="en-US" dirty="0" smtClean="0"/>
              <a:t>important</a:t>
            </a:r>
            <a:r>
              <a:rPr lang="en-US" dirty="0" smtClean="0"/>
              <a:t> </a:t>
            </a:r>
            <a:r>
              <a:rPr lang="en-US" dirty="0" smtClean="0"/>
              <a:t>for planning the transition from pediatric to adult health care. 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Having a personal doctor or nurse </a:t>
            </a:r>
            <a:r>
              <a:rPr lang="en-US" dirty="0" smtClean="0"/>
              <a:t>or a usual source of care is </a:t>
            </a:r>
            <a:r>
              <a:rPr lang="en-US" dirty="0" smtClean="0"/>
              <a:t>not sufficient by itself for transition planning.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Disclosure</a:t>
            </a:r>
            <a:br>
              <a:rPr lang="en-US" sz="3600" dirty="0" smtClean="0">
                <a:solidFill>
                  <a:srgbClr val="FFFF00"/>
                </a:solidFill>
              </a:rPr>
            </a:br>
            <a:r>
              <a:rPr lang="en-US" sz="3600" dirty="0" smtClean="0">
                <a:solidFill>
                  <a:srgbClr val="FFFF00"/>
                </a:solidFill>
              </a:rPr>
              <a:t>Todd C. Edwards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953000"/>
          </a:xfrm>
        </p:spPr>
        <p:txBody>
          <a:bodyPr/>
          <a:lstStyle/>
          <a:p>
            <a:endParaRPr lang="en-US" dirty="0" smtClean="0">
              <a:solidFill>
                <a:schemeClr val="folHlink"/>
              </a:solidFill>
            </a:endParaRPr>
          </a:p>
          <a:p>
            <a:endParaRPr lang="en-US" dirty="0" smtClean="0">
              <a:solidFill>
                <a:schemeClr val="folHlink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chemeClr val="tx2"/>
                </a:solidFill>
              </a:rPr>
              <a:t>No relationships to disclose</a:t>
            </a:r>
            <a:endParaRPr lang="en-US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304800"/>
            <a:ext cx="8229600" cy="617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7" name="Picture 3"/>
          <p:cNvPicPr>
            <a:picLocks noGrp="1" noChangeAspect="1" noChangeArrowheads="1"/>
          </p:cNvPicPr>
          <p:nvPr>
            <p:ph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533400"/>
            <a:ext cx="7924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rgbClr val="FFFF00"/>
                </a:solidFill>
              </a:rPr>
              <a:t>Learning Objectives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54525"/>
          </a:xfrm>
        </p:spPr>
        <p:txBody>
          <a:bodyPr/>
          <a:lstStyle/>
          <a:p>
            <a:pPr lvl="0"/>
            <a:r>
              <a:rPr lang="en-US" sz="2800" dirty="0" smtClean="0"/>
              <a:t>Discuss the health care transition issues facing youth with mobility limitation.</a:t>
            </a:r>
          </a:p>
          <a:p>
            <a:pPr lvl="0">
              <a:buNone/>
            </a:pPr>
            <a:endParaRPr lang="en-US" sz="2800" dirty="0" smtClean="0"/>
          </a:p>
          <a:p>
            <a:pPr lvl="0"/>
            <a:r>
              <a:rPr lang="en-US" sz="2800" dirty="0" smtClean="0"/>
              <a:t>Explain associations between mobility limitation and measures of transition planning.  </a:t>
            </a:r>
          </a:p>
          <a:p>
            <a:pPr lvl="0"/>
            <a:endParaRPr lang="en-US" sz="2800" dirty="0" smtClean="0"/>
          </a:p>
          <a:p>
            <a:pPr lvl="0"/>
            <a:r>
              <a:rPr lang="en-US" sz="2800" dirty="0" smtClean="0"/>
              <a:t>Describe components of medical home that are associated with transition planning. 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88987"/>
          </a:xfrm>
        </p:spPr>
        <p:txBody>
          <a:bodyPr/>
          <a:lstStyle/>
          <a:p>
            <a:pPr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Background</a:t>
            </a:r>
            <a:endParaRPr lang="en-US" sz="4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/>
          <a:lstStyle/>
          <a:p>
            <a:pPr>
              <a:defRPr/>
            </a:pPr>
            <a:r>
              <a:rPr lang="en-US" sz="2800" dirty="0" smtClean="0"/>
              <a:t>Health care transition increasingly significant issue (Kennedy, 2008)</a:t>
            </a:r>
          </a:p>
          <a:p>
            <a:pPr lvl="1">
              <a:defRPr/>
            </a:pPr>
            <a:r>
              <a:rPr lang="en-US" dirty="0" smtClean="0"/>
              <a:t>More young people with chronic illness and disability moving to adulthood</a:t>
            </a:r>
          </a:p>
          <a:p>
            <a:pPr lvl="1">
              <a:defRPr/>
            </a:pPr>
            <a:r>
              <a:rPr lang="en-US" dirty="0" smtClean="0"/>
              <a:t>Health care delivery more complex</a:t>
            </a:r>
          </a:p>
          <a:p>
            <a:pPr>
              <a:defRPr/>
            </a:pPr>
            <a:endParaRPr lang="en-US" sz="2800" dirty="0" smtClean="0"/>
          </a:p>
          <a:p>
            <a:pPr>
              <a:defRPr/>
            </a:pPr>
            <a:r>
              <a:rPr lang="en-US" sz="2800" dirty="0" smtClean="0"/>
              <a:t>Many </a:t>
            </a:r>
            <a:r>
              <a:rPr lang="en-US" sz="2800" dirty="0" smtClean="0"/>
              <a:t>young adults with special healthcare needs know little about health care transition (</a:t>
            </a:r>
            <a:r>
              <a:rPr lang="en-US" sz="2800" dirty="0" err="1" smtClean="0"/>
              <a:t>Lotstein</a:t>
            </a:r>
            <a:r>
              <a:rPr lang="en-US" sz="2800" dirty="0" smtClean="0"/>
              <a:t>, 2008; McManus et al., 2008)</a:t>
            </a:r>
          </a:p>
          <a:p>
            <a:pPr lvl="1">
              <a:defRPr/>
            </a:pPr>
            <a:r>
              <a:rPr lang="en-US" dirty="0" smtClean="0"/>
              <a:t>more than one-half feel they are not prepared when they transfer to adult care</a:t>
            </a:r>
          </a:p>
          <a:p>
            <a:pPr>
              <a:defRPr/>
            </a:pPr>
            <a:endParaRPr lang="en-US" sz="2200" dirty="0" smtClean="0"/>
          </a:p>
          <a:p>
            <a:pPr>
              <a:defRPr/>
            </a:pP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Background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r>
              <a:rPr lang="en-US" sz="2800" dirty="0" smtClean="0"/>
              <a:t>In the 2007 National Survey of Children with Special Health Care Needs, 28% of youth with mobility limitation ages 0-17 years (n=5,162) had a medical home, compared with 47% of youth with all other special health care needs (n=31,708) (Bell et al., in prep).</a:t>
            </a:r>
          </a:p>
          <a:p>
            <a:endParaRPr lang="en-US" sz="2800" dirty="0" smtClean="0"/>
          </a:p>
          <a:p>
            <a:r>
              <a:rPr lang="en-US" sz="2800" dirty="0" smtClean="0"/>
              <a:t>No studies: Is medical home is positively associated with health care transition planning for youth with mobility limitation?</a:t>
            </a:r>
          </a:p>
          <a:p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Study Objectives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Test associations between mobility limitation and transition planning, including receipt of health care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advice.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Examine whether specific components of medical home are associated with transition </a:t>
            </a:r>
            <a:r>
              <a:rPr lang="en-US" sz="3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planning.</a:t>
            </a:r>
            <a:endParaRPr lang="en-US" sz="3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6365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FFFF00"/>
                </a:solidFill>
              </a:rPr>
              <a:t>Data Source and Sample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40325"/>
          </a:xfrm>
        </p:spPr>
        <p:txBody>
          <a:bodyPr/>
          <a:lstStyle/>
          <a:p>
            <a:pPr>
              <a:defRPr/>
            </a:pPr>
            <a:r>
              <a:rPr lang="en-US" sz="3000" dirty="0" smtClean="0"/>
              <a:t>National </a:t>
            </a:r>
            <a:r>
              <a:rPr lang="en-US" sz="3000" dirty="0" smtClean="0"/>
              <a:t>Survey of Children with Special Health Care </a:t>
            </a:r>
            <a:r>
              <a:rPr lang="en-US" sz="3000" dirty="0" smtClean="0"/>
              <a:t>Needs, 2005–2006 </a:t>
            </a:r>
            <a:r>
              <a:rPr lang="en-US" sz="3000" dirty="0" smtClean="0"/>
              <a:t>(parent-report)</a:t>
            </a:r>
          </a:p>
          <a:p>
            <a:pPr>
              <a:defRPr/>
            </a:pPr>
            <a:endParaRPr lang="en-US" sz="3000" dirty="0" smtClean="0"/>
          </a:p>
          <a:p>
            <a:pPr>
              <a:defRPr/>
            </a:pPr>
            <a:r>
              <a:rPr lang="en-US" sz="3000" dirty="0" smtClean="0"/>
              <a:t>Youth ages </a:t>
            </a:r>
            <a:r>
              <a:rPr lang="en-US" sz="3000" dirty="0" smtClean="0"/>
              <a:t>12–17 years </a:t>
            </a:r>
          </a:p>
          <a:p>
            <a:pPr>
              <a:defRPr/>
            </a:pPr>
            <a:endParaRPr lang="en-US" sz="3000" dirty="0" smtClean="0"/>
          </a:p>
          <a:p>
            <a:pPr>
              <a:defRPr/>
            </a:pPr>
            <a:r>
              <a:rPr lang="en-US" sz="3000" dirty="0" smtClean="0"/>
              <a:t>Receiving health </a:t>
            </a:r>
            <a:r>
              <a:rPr lang="en-US" sz="3000" dirty="0" smtClean="0"/>
              <a:t>care from pediatric provider only </a:t>
            </a:r>
          </a:p>
          <a:p>
            <a:pPr>
              <a:defRPr/>
            </a:pPr>
            <a:endParaRPr lang="en-US" sz="3000" dirty="0" smtClean="0"/>
          </a:p>
          <a:p>
            <a:pPr>
              <a:defRPr/>
            </a:pPr>
            <a:r>
              <a:rPr lang="en-US" sz="3000" dirty="0" smtClean="0"/>
              <a:t>n=18,179</a:t>
            </a:r>
          </a:p>
          <a:p>
            <a:pPr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941387"/>
          </a:xfrm>
        </p:spPr>
        <p:txBody>
          <a:bodyPr/>
          <a:lstStyle/>
          <a:p>
            <a:r>
              <a:rPr lang="en-US" sz="3600" dirty="0" smtClean="0">
                <a:solidFill>
                  <a:srgbClr val="FFFF00"/>
                </a:solidFill>
              </a:rPr>
              <a:t>Study Variables: Mobility Limitation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257800"/>
          </a:xfrm>
        </p:spPr>
        <p:txBody>
          <a:bodyPr/>
          <a:lstStyle/>
          <a:p>
            <a:r>
              <a:rPr lang="en-US" sz="2800" dirty="0" smtClean="0"/>
              <a:t>Defined as restrictions in function/activity rather than by diagnostic category (WHO ICF, 2001</a:t>
            </a:r>
            <a:r>
              <a:rPr lang="en-US" sz="2800" dirty="0" smtClean="0"/>
              <a:t>):</a:t>
            </a:r>
            <a:endParaRPr lang="en-US" sz="2800" dirty="0" smtClean="0"/>
          </a:p>
          <a:p>
            <a:endParaRPr lang="en-US" sz="2000" dirty="0" smtClean="0"/>
          </a:p>
          <a:p>
            <a:pPr lvl="1">
              <a:buNone/>
            </a:pPr>
            <a:r>
              <a:rPr lang="en-US" dirty="0" smtClean="0"/>
              <a:t>	“</a:t>
            </a:r>
            <a:r>
              <a:rPr lang="en-US" i="1" dirty="0" smtClean="0"/>
              <a:t>Compared to other children of the same age, does the child experience difficulty with coordination or moving around, such as walking or running?</a:t>
            </a:r>
            <a:r>
              <a:rPr lang="en-US" dirty="0" smtClean="0"/>
              <a:t>” (NS-CSHCN)</a:t>
            </a:r>
          </a:p>
          <a:p>
            <a:pPr lvl="1">
              <a:buNone/>
            </a:pPr>
            <a:endParaRPr lang="en-US" sz="1800" dirty="0" smtClean="0"/>
          </a:p>
          <a:p>
            <a:r>
              <a:rPr lang="en-US" sz="2800" dirty="0" smtClean="0"/>
              <a:t>Includes congenital conditions (e.g. </a:t>
            </a:r>
            <a:r>
              <a:rPr lang="en-US" sz="2800" dirty="0" err="1" smtClean="0"/>
              <a:t>spina</a:t>
            </a:r>
            <a:r>
              <a:rPr lang="en-US" sz="2800" dirty="0" smtClean="0"/>
              <a:t> bifida), disease-related impairments (e.g. juvenile arthritis) and other causes (e.g. cerebral palsy, spinal cord injury)</a:t>
            </a:r>
          </a:p>
          <a:p>
            <a:endParaRPr lang="en-US" sz="24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65187"/>
          </a:xfrm>
        </p:spPr>
        <p:txBody>
          <a:bodyPr/>
          <a:lstStyle/>
          <a:p>
            <a:r>
              <a:rPr lang="en-US" sz="3400" dirty="0" smtClean="0">
                <a:solidFill>
                  <a:srgbClr val="FFFF00"/>
                </a:solidFill>
              </a:rPr>
              <a:t>Study Variables: Medical Home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r>
              <a:rPr lang="en-US" sz="2800" dirty="0" smtClean="0"/>
              <a:t>Binary (no, yes) based on algorithm developed by the Child and Adolescent Health Measurement Initiative (CAHMI)</a:t>
            </a:r>
          </a:p>
          <a:p>
            <a:endParaRPr lang="en-US" sz="2800" dirty="0" smtClean="0"/>
          </a:p>
          <a:p>
            <a:r>
              <a:rPr lang="en-US" sz="2800" dirty="0" smtClean="0"/>
              <a:t>Five components: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Personal doctor or nurse </a:t>
            </a:r>
            <a:endParaRPr lang="en-US" sz="24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Usual source of care</a:t>
            </a:r>
            <a:endParaRPr lang="en-US" sz="24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Accessible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Family-centered</a:t>
            </a:r>
            <a:endParaRPr lang="en-US" sz="2400" dirty="0" smtClean="0"/>
          </a:p>
          <a:p>
            <a:pPr marL="914400" lvl="1" indent="-514350">
              <a:buFont typeface="+mj-lt"/>
              <a:buAutoNum type="arabicPeriod"/>
            </a:pPr>
            <a:r>
              <a:rPr lang="en-US" sz="2400" dirty="0" smtClean="0"/>
              <a:t>Coordinated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am">
  <a:themeElements>
    <a:clrScheme name="Beam 2">
      <a:dk1>
        <a:srgbClr val="000080"/>
      </a:dk1>
      <a:lt1>
        <a:srgbClr val="FFFFFF"/>
      </a:lt1>
      <a:dk2>
        <a:srgbClr val="000099"/>
      </a:dk2>
      <a:lt2>
        <a:srgbClr val="FFFFFF"/>
      </a:lt2>
      <a:accent1>
        <a:srgbClr val="3366FF"/>
      </a:accent1>
      <a:accent2>
        <a:srgbClr val="7B46D0"/>
      </a:accent2>
      <a:accent3>
        <a:srgbClr val="AAAACA"/>
      </a:accent3>
      <a:accent4>
        <a:srgbClr val="DADADA"/>
      </a:accent4>
      <a:accent5>
        <a:srgbClr val="ADB8FF"/>
      </a:accent5>
      <a:accent6>
        <a:srgbClr val="6F3FBC"/>
      </a:accent6>
      <a:hlink>
        <a:srgbClr val="86D1EC"/>
      </a:hlink>
      <a:folHlink>
        <a:srgbClr val="45C984"/>
      </a:folHlink>
    </a:clrScheme>
    <a:fontScheme name="Be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eam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am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Beam</Template>
  <TotalTime>7177</TotalTime>
  <Words>733</Words>
  <Application>Microsoft Office PowerPoint</Application>
  <PresentationFormat>On-screen Show (4:3)</PresentationFormat>
  <Paragraphs>119</Paragraphs>
  <Slides>21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Beam</vt:lpstr>
      <vt:lpstr>Planning for Transition from Pediatric to Adult Health Care for Youth with Mobility Limitation </vt:lpstr>
      <vt:lpstr>Disclosure Todd C. Edwards</vt:lpstr>
      <vt:lpstr>Learning Objectives</vt:lpstr>
      <vt:lpstr>Background</vt:lpstr>
      <vt:lpstr>Background (cont.)</vt:lpstr>
      <vt:lpstr>Study Objectives</vt:lpstr>
      <vt:lpstr>Data Source and Sample</vt:lpstr>
      <vt:lpstr>Study Variables: Mobility Limitation</vt:lpstr>
      <vt:lpstr>Study Variables: Medical Home</vt:lpstr>
      <vt:lpstr>Study Outcomes: Transition Planning and Health Care Transition Advice</vt:lpstr>
      <vt:lpstr>Covariates</vt:lpstr>
      <vt:lpstr>Statistical Analysis</vt:lpstr>
      <vt:lpstr>Slide 13</vt:lpstr>
      <vt:lpstr>Results: Receipt of Pediatric Care Only</vt:lpstr>
      <vt:lpstr>Transition Planning and Advice in Mobility Limitation and All Other CSHCN</vt:lpstr>
      <vt:lpstr>Youth with Mobility Limitation:  Medical Home and Transition Planning  </vt:lpstr>
      <vt:lpstr>Youth with Mobility Limitation:  Medical Home and Receipt of  Transition Planning Advice</vt:lpstr>
      <vt:lpstr>Summary</vt:lpstr>
      <vt:lpstr>Summary (cont.)</vt:lpstr>
      <vt:lpstr>Slide 20</vt:lpstr>
      <vt:lpstr>Slide 21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Donald’s WQLT ppt</dc:title>
  <dc:creator> </dc:creator>
  <cp:lastModifiedBy>toddce</cp:lastModifiedBy>
  <cp:revision>287</cp:revision>
  <dcterms:created xsi:type="dcterms:W3CDTF">2009-05-01T19:44:30Z</dcterms:created>
  <dcterms:modified xsi:type="dcterms:W3CDTF">2010-11-07T17:15:05Z</dcterms:modified>
</cp:coreProperties>
</file>